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30"/>
  </p:notesMasterIdLst>
  <p:sldIdLst>
    <p:sldId id="256" r:id="rId2"/>
    <p:sldId id="277" r:id="rId3"/>
    <p:sldId id="278" r:id="rId4"/>
    <p:sldId id="271" r:id="rId5"/>
    <p:sldId id="301" r:id="rId6"/>
    <p:sldId id="303" r:id="rId7"/>
    <p:sldId id="264" r:id="rId8"/>
    <p:sldId id="265" r:id="rId9"/>
    <p:sldId id="266" r:id="rId10"/>
    <p:sldId id="267" r:id="rId11"/>
    <p:sldId id="324" r:id="rId12"/>
    <p:sldId id="272" r:id="rId13"/>
    <p:sldId id="273" r:id="rId14"/>
    <p:sldId id="285" r:id="rId15"/>
    <p:sldId id="276" r:id="rId16"/>
    <p:sldId id="274" r:id="rId17"/>
    <p:sldId id="286" r:id="rId18"/>
    <p:sldId id="289" r:id="rId19"/>
    <p:sldId id="287" r:id="rId20"/>
    <p:sldId id="321" r:id="rId21"/>
    <p:sldId id="293" r:id="rId22"/>
    <p:sldId id="299" r:id="rId23"/>
    <p:sldId id="298" r:id="rId24"/>
    <p:sldId id="294" r:id="rId25"/>
    <p:sldId id="295" r:id="rId26"/>
    <p:sldId id="322" r:id="rId27"/>
    <p:sldId id="291" r:id="rId28"/>
    <p:sldId id="288" r:id="rId29"/>
  </p:sldIdLst>
  <p:sldSz cx="9906000" cy="6858000" type="A4"/>
  <p:notesSz cx="6858000" cy="9144000"/>
  <p:embeddedFontLst>
    <p:embeddedFont>
      <p:font typeface="Calibri" panose="020F0502020204030204" pitchFamily="34" charset="0"/>
      <p:regular r:id="rId31"/>
      <p:bold r:id="rId32"/>
      <p:italic r:id="rId33"/>
      <p:boldItalic r:id="rId34"/>
    </p:embeddedFont>
    <p:embeddedFont>
      <p:font typeface="HG丸ｺﾞｼｯｸM-PRO" panose="020F0600000000000000" pitchFamily="50" charset="-128"/>
      <p:regular r:id="rId35"/>
    </p:embeddedFont>
    <p:embeddedFont>
      <p:font typeface="Meiryo UI" panose="020B0604030504040204" pitchFamily="50" charset="-128"/>
      <p:regular r:id="rId36"/>
      <p:bold r:id="rId37"/>
      <p:italic r:id="rId38"/>
      <p:boldItalic r:id="rId39"/>
    </p:embeddedFont>
    <p:embeddedFont>
      <p:font typeface="Roboto" panose="020B0600070205080204" charset="0"/>
      <p:regular r:id="rId40"/>
      <p:bold r:id="rId41"/>
      <p:italic r:id="rId42"/>
      <p:boldItalic r:id="rId43"/>
    </p:embeddedFont>
    <p:embeddedFont>
      <p:font typeface="Roboto Condensed" panose="020B060007020508020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egoe ui" panose="020B0502040204020203" pitchFamily="34" charset="0"/>
      <p:regular r:id="rId48"/>
      <p:bold r:id="rId49"/>
      <p:italic r:id="rId50"/>
      <p:boldItalic r:id="rId51"/>
    </p:embeddedFont>
    <p:embeddedFont>
      <p:font typeface="Segoe UI Symbol" panose="020B0502040204020203" pitchFamily="34" charset="0"/>
      <p:regular r:id="rId52"/>
    </p:embeddedFont>
    <p:embeddedFont>
      <p:font typeface="Tahoma" panose="020B0604030504040204" pitchFamily="34" charset="0"/>
      <p:regular r:id="rId53"/>
      <p:bold r:id="rId54"/>
    </p:embeddedFont>
    <p:embeddedFont>
      <p:font typeface="メイリオ" panose="020B0604030504040204" pitchFamily="50" charset="-128"/>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0" d="100"/>
          <a:sy n="100" d="100"/>
        </p:scale>
        <p:origin x="372" y="72"/>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Y$\GUJPVP178192128-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OpenChain Japan WG ML Subscribers</a:t>
            </a:r>
            <a:endParaRPr lang="ja-JP"/>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41957011490198037"/>
                  <c:y val="0.34108643856305693"/>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Sheet1!$B$4:$B$19</c:f>
              <c:numCache>
                <c:formatCode>0_);[Red]\(0\)</c:formatCode>
                <c:ptCount val="16"/>
                <c:pt idx="0">
                  <c:v>6</c:v>
                </c:pt>
                <c:pt idx="1">
                  <c:v>7</c:v>
                </c:pt>
                <c:pt idx="2">
                  <c:v>16</c:v>
                </c:pt>
                <c:pt idx="3">
                  <c:v>44</c:v>
                </c:pt>
                <c:pt idx="4">
                  <c:v>51</c:v>
                </c:pt>
                <c:pt idx="5">
                  <c:v>57</c:v>
                </c:pt>
                <c:pt idx="6">
                  <c:v>61</c:v>
                </c:pt>
                <c:pt idx="7">
                  <c:v>65</c:v>
                </c:pt>
                <c:pt idx="8">
                  <c:v>68</c:v>
                </c:pt>
                <c:pt idx="9">
                  <c:v>74</c:v>
                </c:pt>
                <c:pt idx="10">
                  <c:v>78</c:v>
                </c:pt>
                <c:pt idx="11">
                  <c:v>83</c:v>
                </c:pt>
                <c:pt idx="12">
                  <c:v>87</c:v>
                </c:pt>
                <c:pt idx="13">
                  <c:v>92</c:v>
                </c:pt>
                <c:pt idx="14">
                  <c:v>96</c:v>
                </c:pt>
                <c:pt idx="15">
                  <c:v>99</c:v>
                </c:pt>
              </c:numCache>
            </c:numRef>
          </c:xVal>
          <c:yVal>
            <c:numRef>
              <c:f>Sheet1!$C$4:$C$19</c:f>
              <c:numCache>
                <c:formatCode>General</c:formatCode>
                <c:ptCount val="16"/>
                <c:pt idx="0">
                  <c:v>14</c:v>
                </c:pt>
                <c:pt idx="1">
                  <c:v>22</c:v>
                </c:pt>
                <c:pt idx="2">
                  <c:v>34</c:v>
                </c:pt>
                <c:pt idx="3">
                  <c:v>75</c:v>
                </c:pt>
                <c:pt idx="4">
                  <c:v>90</c:v>
                </c:pt>
                <c:pt idx="5">
                  <c:v>98</c:v>
                </c:pt>
                <c:pt idx="6">
                  <c:v>109</c:v>
                </c:pt>
                <c:pt idx="7">
                  <c:v>129</c:v>
                </c:pt>
                <c:pt idx="8">
                  <c:v>134</c:v>
                </c:pt>
                <c:pt idx="9">
                  <c:v>142</c:v>
                </c:pt>
                <c:pt idx="10">
                  <c:v>154</c:v>
                </c:pt>
                <c:pt idx="11">
                  <c:v>159</c:v>
                </c:pt>
                <c:pt idx="12">
                  <c:v>166</c:v>
                </c:pt>
                <c:pt idx="13">
                  <c:v>169</c:v>
                </c:pt>
                <c:pt idx="14">
                  <c:v>174</c:v>
                </c:pt>
                <c:pt idx="15">
                  <c:v>175</c:v>
                </c:pt>
              </c:numCache>
            </c:numRef>
          </c:yVal>
          <c:smooth val="0"/>
          <c:extLst>
            <c:ext xmlns:c16="http://schemas.microsoft.com/office/drawing/2014/chart" uri="{C3380CC4-5D6E-409C-BE32-E72D297353CC}">
              <c16:uniqueId val="{00000001-259D-4C5A-8840-24053E524254}"/>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20</a:t>
            </a:fld>
            <a:endParaRPr kumimoji="1" lang="ja-JP" altLang="en-US"/>
          </a:p>
        </p:txBody>
      </p:sp>
    </p:spTree>
    <p:extLst>
      <p:ext uri="{BB962C8B-B14F-4D97-AF65-F5344CB8AC3E}">
        <p14:creationId xmlns:p14="http://schemas.microsoft.com/office/powerpoint/2010/main" val="2800621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5177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788917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25</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824183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27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2047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2019/11/27</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openchainproject.org/about/leaders"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OpenChain-Project/" TargetMode="External"/><Relationship Id="rId5" Type="http://schemas.openxmlformats.org/officeDocument/2006/relationships/hyperlink" Target="https://www.uberconference.com/room/openchainproject" TargetMode="External"/><Relationship Id="rId4" Type="http://schemas.openxmlformats.org/officeDocument/2006/relationships/hyperlink" Target="https://lists.openchainproject.org/g/mai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iki.linuxfoundation.org/openchain/openchain-japanese-working-grou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japan-wg+subscribe@lists.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mailto:japan-sg-tooling+subscribe@lists.openchainproject.org" TargetMode="External"/><Relationship Id="rId5" Type="http://schemas.openxmlformats.org/officeDocument/2006/relationships/hyperlink" Target="mailto:japan-sg-planning+subscribe@lists.openchainproject.org" TargetMode="External"/><Relationship Id="rId4" Type="http://schemas.openxmlformats.org/officeDocument/2006/relationships/hyperlink" Target="mailto:japan-sg-licensing+subscribe@lists.openchainproject.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12</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Leaders of OpenChain Project</a:t>
            </a:r>
            <a:endParaRPr lang="en-US" sz="4000" b="0" i="0" u="none" strike="noStrike" cap="none" dirty="0">
              <a:solidFill>
                <a:srgbClr val="D2533C"/>
              </a:solidFill>
              <a:latin typeface="+mj-ea"/>
              <a:ea typeface="+mj-ea"/>
              <a:cs typeface="Roboto"/>
              <a:sym typeface="Roboto"/>
            </a:endParaRPr>
          </a:p>
        </p:txBody>
      </p:sp>
      <p:graphicFrame>
        <p:nvGraphicFramePr>
          <p:cNvPr id="3" name="表 3">
            <a:extLst>
              <a:ext uri="{FF2B5EF4-FFF2-40B4-BE49-F238E27FC236}">
                <a16:creationId xmlns:a16="http://schemas.microsoft.com/office/drawing/2014/main" id="{87364388-92C1-425E-9117-167B88AF4D89}"/>
              </a:ext>
            </a:extLst>
          </p:cNvPr>
          <p:cNvGraphicFramePr>
            <a:graphicFrameLocks noGrp="1"/>
          </p:cNvGraphicFramePr>
          <p:nvPr>
            <p:extLst>
              <p:ext uri="{D42A27DB-BD31-4B8C-83A1-F6EECF244321}">
                <p14:modId xmlns:p14="http://schemas.microsoft.com/office/powerpoint/2010/main" val="4249783088"/>
              </p:ext>
            </p:extLst>
          </p:nvPr>
        </p:nvGraphicFramePr>
        <p:xfrm>
          <a:off x="272480" y="1538604"/>
          <a:ext cx="9433047" cy="5058748"/>
        </p:xfrm>
        <a:graphic>
          <a:graphicData uri="http://schemas.openxmlformats.org/drawingml/2006/table">
            <a:tbl>
              <a:tblPr firstRow="1" bandRow="1">
                <a:tableStyleId>{F4F82D48-C7AC-4557-B803-6118D1D7CCD9}</a:tableStyleId>
              </a:tblPr>
              <a:tblGrid>
                <a:gridCol w="3144349">
                  <a:extLst>
                    <a:ext uri="{9D8B030D-6E8A-4147-A177-3AD203B41FA5}">
                      <a16:colId xmlns:a16="http://schemas.microsoft.com/office/drawing/2014/main" val="660228608"/>
                    </a:ext>
                  </a:extLst>
                </a:gridCol>
                <a:gridCol w="3144349">
                  <a:extLst>
                    <a:ext uri="{9D8B030D-6E8A-4147-A177-3AD203B41FA5}">
                      <a16:colId xmlns:a16="http://schemas.microsoft.com/office/drawing/2014/main" val="2782887646"/>
                    </a:ext>
                  </a:extLst>
                </a:gridCol>
                <a:gridCol w="3144349">
                  <a:extLst>
                    <a:ext uri="{9D8B030D-6E8A-4147-A177-3AD203B41FA5}">
                      <a16:colId xmlns:a16="http://schemas.microsoft.com/office/drawing/2014/main" val="1093927543"/>
                    </a:ext>
                  </a:extLst>
                </a:gridCol>
              </a:tblGrid>
              <a:tr h="5058748">
                <a:tc>
                  <a:txBody>
                    <a:bodyPr/>
                    <a:lstStyle/>
                    <a:p>
                      <a:pPr algn="ctr"/>
                      <a:r>
                        <a:rPr kumimoji="1" lang="en-US" altLang="ja-JP" sz="2000" dirty="0"/>
                        <a:t>Work Team Leads</a:t>
                      </a:r>
                      <a:endParaRPr kumimoji="1" lang="ja-JP" altLang="en-US" sz="2000" dirty="0"/>
                    </a:p>
                  </a:txBody>
                  <a:tcPr/>
                </a:tc>
                <a:tc>
                  <a:txBody>
                    <a:bodyPr/>
                    <a:lstStyle/>
                    <a:p>
                      <a:pPr algn="ctr"/>
                      <a:r>
                        <a:rPr kumimoji="1" lang="en-US" altLang="ja-JP" sz="2000" dirty="0"/>
                        <a:t>Governing Board</a:t>
                      </a:r>
                      <a:endParaRPr kumimoji="1" lang="ja-JP" altLang="en-US" sz="2000" dirty="0"/>
                    </a:p>
                  </a:txBody>
                  <a:tcPr/>
                </a:tc>
                <a:tc>
                  <a:txBody>
                    <a:bodyPr/>
                    <a:lstStyle/>
                    <a:p>
                      <a:pPr algn="ctr"/>
                      <a:r>
                        <a:rPr kumimoji="1" lang="en-US" altLang="ja-JP" sz="2000" dirty="0"/>
                        <a:t>General Manager</a:t>
                      </a:r>
                      <a:endParaRPr kumimoji="1" lang="ja-JP" altLang="en-US" sz="2000" dirty="0"/>
                    </a:p>
                  </a:txBody>
                  <a:tcPr/>
                </a:tc>
                <a:extLst>
                  <a:ext uri="{0D108BD9-81ED-4DB2-BD59-A6C34878D82A}">
                    <a16:rowId xmlns:a16="http://schemas.microsoft.com/office/drawing/2014/main" val="678978848"/>
                  </a:ext>
                </a:extLst>
              </a:tr>
            </a:tbl>
          </a:graphicData>
        </a:graphic>
      </p:graphicFrame>
      <p:sp>
        <p:nvSpPr>
          <p:cNvPr id="10" name="テキスト ボックス 9">
            <a:extLst>
              <a:ext uri="{FF2B5EF4-FFF2-40B4-BE49-F238E27FC236}">
                <a16:creationId xmlns:a16="http://schemas.microsoft.com/office/drawing/2014/main" id="{5E80D9E1-D139-4E7C-9F8E-7D7C66FC0BC4}"/>
              </a:ext>
            </a:extLst>
          </p:cNvPr>
          <p:cNvSpPr txBox="1"/>
          <p:nvPr/>
        </p:nvSpPr>
        <p:spPr>
          <a:xfrm>
            <a:off x="302162" y="5973000"/>
            <a:ext cx="3024335" cy="577081"/>
          </a:xfrm>
          <a:prstGeom prst="rect">
            <a:avLst/>
          </a:prstGeom>
          <a:noFill/>
        </p:spPr>
        <p:txBody>
          <a:bodyPr wrap="square" rtlCol="0">
            <a:spAutoFit/>
          </a:bodyPr>
          <a:lstStyle/>
          <a:p>
            <a:r>
              <a:rPr kumimoji="1" lang="en-US" altLang="ja-JP" sz="1050" dirty="0"/>
              <a:t>See </a:t>
            </a:r>
            <a:r>
              <a:rPr kumimoji="1" lang="en-US" altLang="ja-JP" sz="1050" dirty="0">
                <a:hlinkClick r:id="rId3"/>
              </a:rPr>
              <a:t>https://www.openchainproject.org/about/leaders</a:t>
            </a:r>
            <a:r>
              <a:rPr kumimoji="1" lang="en-US" altLang="ja-JP" sz="1050" dirty="0"/>
              <a:t> for other community leaders.</a:t>
            </a:r>
            <a:endParaRPr kumimoji="1" lang="ja-JP" altLang="en-US" sz="1050" dirty="0"/>
          </a:p>
        </p:txBody>
      </p:sp>
      <p:sp>
        <p:nvSpPr>
          <p:cNvPr id="12" name="テキスト ボックス 11">
            <a:extLst>
              <a:ext uri="{FF2B5EF4-FFF2-40B4-BE49-F238E27FC236}">
                <a16:creationId xmlns:a16="http://schemas.microsoft.com/office/drawing/2014/main" id="{1B53C2D0-2F8F-4241-87E4-6BEB9D5AA765}"/>
              </a:ext>
            </a:extLst>
          </p:cNvPr>
          <p:cNvSpPr txBox="1"/>
          <p:nvPr/>
        </p:nvSpPr>
        <p:spPr>
          <a:xfrm>
            <a:off x="1368923" y="2136053"/>
            <a:ext cx="1966329" cy="677108"/>
          </a:xfrm>
          <a:prstGeom prst="rect">
            <a:avLst/>
          </a:prstGeom>
          <a:noFill/>
        </p:spPr>
        <p:txBody>
          <a:bodyPr wrap="square" rtlCol="0">
            <a:spAutoFit/>
          </a:bodyPr>
          <a:lstStyle/>
          <a:p>
            <a:r>
              <a:rPr kumimoji="1" lang="en-US" altLang="ja-JP" dirty="0"/>
              <a:t>Mark </a:t>
            </a:r>
            <a:r>
              <a:rPr kumimoji="1" lang="en-US" altLang="ja-JP" dirty="0" err="1"/>
              <a:t>Gisi</a:t>
            </a:r>
            <a:endParaRPr kumimoji="1" lang="en-US" altLang="ja-JP" dirty="0"/>
          </a:p>
          <a:p>
            <a:r>
              <a:rPr kumimoji="1" lang="en-US" altLang="ja-JP" sz="1200" dirty="0">
                <a:solidFill>
                  <a:schemeClr val="tx1"/>
                </a:solidFill>
              </a:rPr>
              <a:t>Specification Work Team </a:t>
            </a:r>
            <a:r>
              <a:rPr kumimoji="1" lang="en-US" altLang="ja-JP" sz="1200" dirty="0"/>
              <a:t>Chair </a:t>
            </a:r>
          </a:p>
        </p:txBody>
      </p:sp>
      <p:sp>
        <p:nvSpPr>
          <p:cNvPr id="13" name="テキスト ボックス 12">
            <a:extLst>
              <a:ext uri="{FF2B5EF4-FFF2-40B4-BE49-F238E27FC236}">
                <a16:creationId xmlns:a16="http://schemas.microsoft.com/office/drawing/2014/main" id="{AD95AC3D-E154-4935-83BD-50691C5686BF}"/>
              </a:ext>
            </a:extLst>
          </p:cNvPr>
          <p:cNvSpPr txBox="1"/>
          <p:nvPr/>
        </p:nvSpPr>
        <p:spPr>
          <a:xfrm>
            <a:off x="3914870" y="3721833"/>
            <a:ext cx="2015295" cy="553998"/>
          </a:xfrm>
          <a:prstGeom prst="rect">
            <a:avLst/>
          </a:prstGeom>
          <a:noFill/>
        </p:spPr>
        <p:txBody>
          <a:bodyPr wrap="none" rtlCol="0">
            <a:spAutoFit/>
          </a:bodyPr>
          <a:lstStyle/>
          <a:p>
            <a:r>
              <a:rPr kumimoji="1" lang="en-US" altLang="ja-JP" sz="1600" dirty="0"/>
              <a:t>David Marr</a:t>
            </a:r>
          </a:p>
          <a:p>
            <a:r>
              <a:rPr kumimoji="1" lang="en-US" altLang="ja-JP" dirty="0"/>
              <a:t>Governing Board Chair</a:t>
            </a:r>
            <a:endParaRPr kumimoji="1" lang="ja-JP" altLang="en-US" dirty="0"/>
          </a:p>
        </p:txBody>
      </p:sp>
      <p:sp>
        <p:nvSpPr>
          <p:cNvPr id="14" name="テキスト ボックス 13">
            <a:extLst>
              <a:ext uri="{FF2B5EF4-FFF2-40B4-BE49-F238E27FC236}">
                <a16:creationId xmlns:a16="http://schemas.microsoft.com/office/drawing/2014/main" id="{578929A0-D4E3-4DF2-AB0E-BEDDFA78EC74}"/>
              </a:ext>
            </a:extLst>
          </p:cNvPr>
          <p:cNvSpPr txBox="1"/>
          <p:nvPr/>
        </p:nvSpPr>
        <p:spPr>
          <a:xfrm>
            <a:off x="7338142" y="3721833"/>
            <a:ext cx="1709122" cy="553998"/>
          </a:xfrm>
          <a:prstGeom prst="rect">
            <a:avLst/>
          </a:prstGeom>
          <a:noFill/>
        </p:spPr>
        <p:txBody>
          <a:bodyPr wrap="none" rtlCol="0">
            <a:spAutoFit/>
          </a:bodyPr>
          <a:lstStyle/>
          <a:p>
            <a:r>
              <a:rPr lang="en-US" altLang="ja-JP" sz="1600" dirty="0">
                <a:solidFill>
                  <a:schemeClr val="tx1"/>
                </a:solidFill>
              </a:rPr>
              <a:t>Shane Coughlan</a:t>
            </a:r>
          </a:p>
          <a:p>
            <a:r>
              <a:rPr lang="en-US" altLang="ja-JP" dirty="0">
                <a:solidFill>
                  <a:schemeClr val="tx1"/>
                </a:solidFill>
              </a:rPr>
              <a:t>General Manager</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C7F404DE-AA2F-4D8B-B8F1-3FAAF1CD59FC}"/>
              </a:ext>
            </a:extLst>
          </p:cNvPr>
          <p:cNvSpPr txBox="1"/>
          <p:nvPr/>
        </p:nvSpPr>
        <p:spPr>
          <a:xfrm>
            <a:off x="1376215" y="3151990"/>
            <a:ext cx="1943161" cy="677108"/>
          </a:xfrm>
          <a:prstGeom prst="rect">
            <a:avLst/>
          </a:prstGeom>
          <a:noFill/>
        </p:spPr>
        <p:txBody>
          <a:bodyPr wrap="none" rtlCol="0">
            <a:spAutoFit/>
          </a:bodyPr>
          <a:lstStyle/>
          <a:p>
            <a:r>
              <a:rPr kumimoji="1" lang="en-US" altLang="ja-JP" dirty="0"/>
              <a:t>Miriam </a:t>
            </a:r>
            <a:r>
              <a:rPr kumimoji="1" lang="en-US" altLang="ja-JP" dirty="0" err="1"/>
              <a:t>Ballhausen</a:t>
            </a:r>
            <a:endParaRPr kumimoji="1" lang="en-US" altLang="ja-JP" dirty="0"/>
          </a:p>
          <a:p>
            <a:r>
              <a:rPr kumimoji="1" lang="en-US" altLang="ja-JP" sz="1200" dirty="0">
                <a:solidFill>
                  <a:schemeClr val="tx1"/>
                </a:solidFill>
              </a:rPr>
              <a:t>Conformance Work Team</a:t>
            </a:r>
            <a:endParaRPr kumimoji="1" lang="ja-JP" altLang="en-US" sz="1200" dirty="0">
              <a:solidFill>
                <a:schemeClr val="tx1"/>
              </a:solidFill>
            </a:endParaRPr>
          </a:p>
          <a:p>
            <a:r>
              <a:rPr kumimoji="1" lang="en-US" altLang="ja-JP" sz="1200" dirty="0"/>
              <a:t>Chair</a:t>
            </a:r>
            <a:endParaRPr kumimoji="1" lang="ja-JP" altLang="en-US" sz="1200" dirty="0"/>
          </a:p>
        </p:txBody>
      </p:sp>
      <p:sp>
        <p:nvSpPr>
          <p:cNvPr id="16" name="テキスト ボックス 15">
            <a:extLst>
              <a:ext uri="{FF2B5EF4-FFF2-40B4-BE49-F238E27FC236}">
                <a16:creationId xmlns:a16="http://schemas.microsoft.com/office/drawing/2014/main" id="{F9C5773D-3261-453C-896F-06E9332885DE}"/>
              </a:ext>
            </a:extLst>
          </p:cNvPr>
          <p:cNvSpPr txBox="1"/>
          <p:nvPr/>
        </p:nvSpPr>
        <p:spPr>
          <a:xfrm>
            <a:off x="1368957" y="4157073"/>
            <a:ext cx="1931998" cy="677108"/>
          </a:xfrm>
          <a:prstGeom prst="rect">
            <a:avLst/>
          </a:prstGeom>
          <a:noFill/>
        </p:spPr>
        <p:txBody>
          <a:bodyPr wrap="square" rtlCol="0">
            <a:spAutoFit/>
          </a:bodyPr>
          <a:lstStyle/>
          <a:p>
            <a:r>
              <a:rPr kumimoji="1" lang="en-US" altLang="ja-JP" dirty="0" err="1"/>
              <a:t>Alexios</a:t>
            </a:r>
            <a:r>
              <a:rPr kumimoji="1" lang="en-US" altLang="ja-JP" dirty="0"/>
              <a:t> </a:t>
            </a:r>
            <a:r>
              <a:rPr kumimoji="1" lang="en-US" altLang="ja-JP" dirty="0" err="1"/>
              <a:t>Zavras</a:t>
            </a:r>
            <a:endParaRPr kumimoji="1" lang="en-US" altLang="ja-JP" dirty="0"/>
          </a:p>
          <a:p>
            <a:r>
              <a:rPr kumimoji="1" lang="en-US" altLang="ja-JP" sz="1200" dirty="0"/>
              <a:t>Curriculum Work Team Chair</a:t>
            </a:r>
          </a:p>
        </p:txBody>
      </p:sp>
      <p:sp>
        <p:nvSpPr>
          <p:cNvPr id="17" name="テキスト ボックス 16">
            <a:extLst>
              <a:ext uri="{FF2B5EF4-FFF2-40B4-BE49-F238E27FC236}">
                <a16:creationId xmlns:a16="http://schemas.microsoft.com/office/drawing/2014/main" id="{AEEBE8F2-D06F-4DBF-8C74-3C329DFAA1B6}"/>
              </a:ext>
            </a:extLst>
          </p:cNvPr>
          <p:cNvSpPr txBox="1"/>
          <p:nvPr/>
        </p:nvSpPr>
        <p:spPr>
          <a:xfrm>
            <a:off x="1360168" y="5184075"/>
            <a:ext cx="1931998" cy="677108"/>
          </a:xfrm>
          <a:prstGeom prst="rect">
            <a:avLst/>
          </a:prstGeom>
          <a:noFill/>
        </p:spPr>
        <p:txBody>
          <a:bodyPr wrap="square" rtlCol="0">
            <a:spAutoFit/>
          </a:bodyPr>
          <a:lstStyle/>
          <a:p>
            <a:r>
              <a:rPr kumimoji="1" lang="en-US" altLang="ja-JP" dirty="0"/>
              <a:t>Nathan </a:t>
            </a:r>
            <a:r>
              <a:rPr kumimoji="1" lang="en-US" altLang="ja-JP" dirty="0" err="1"/>
              <a:t>Kumagai</a:t>
            </a:r>
            <a:endParaRPr kumimoji="1" lang="en-US" altLang="ja-JP" dirty="0"/>
          </a:p>
          <a:p>
            <a:r>
              <a:rPr kumimoji="1" lang="en-US" altLang="ja-JP" sz="1200" dirty="0"/>
              <a:t>Onboarding Work Team Chair</a:t>
            </a:r>
          </a:p>
        </p:txBody>
      </p:sp>
      <p:sp>
        <p:nvSpPr>
          <p:cNvPr id="18" name="テキスト ボックス 17">
            <a:extLst>
              <a:ext uri="{FF2B5EF4-FFF2-40B4-BE49-F238E27FC236}">
                <a16:creationId xmlns:a16="http://schemas.microsoft.com/office/drawing/2014/main" id="{5E3DF84C-A4BF-4478-830A-D7A7C8A8FD04}"/>
              </a:ext>
            </a:extLst>
          </p:cNvPr>
          <p:cNvSpPr txBox="1"/>
          <p:nvPr/>
        </p:nvSpPr>
        <p:spPr>
          <a:xfrm>
            <a:off x="4023696" y="5963487"/>
            <a:ext cx="1895071" cy="338554"/>
          </a:xfrm>
          <a:prstGeom prst="rect">
            <a:avLst/>
          </a:prstGeom>
          <a:noFill/>
        </p:spPr>
        <p:txBody>
          <a:bodyPr wrap="none" rtlCol="0">
            <a:spAutoFit/>
          </a:bodyPr>
          <a:lstStyle/>
          <a:p>
            <a:r>
              <a:rPr kumimoji="1" lang="en-US" altLang="ja-JP" sz="1600" dirty="0"/>
              <a:t>Platinum Members</a:t>
            </a:r>
            <a:endParaRPr kumimoji="1" lang="ja-JP" altLang="en-US" dirty="0"/>
          </a:p>
        </p:txBody>
      </p:sp>
      <p:pic>
        <p:nvPicPr>
          <p:cNvPr id="19" name="Picture 5">
            <a:extLst>
              <a:ext uri="{FF2B5EF4-FFF2-40B4-BE49-F238E27FC236}">
                <a16:creationId xmlns:a16="http://schemas.microsoft.com/office/drawing/2014/main" id="{A05895CE-77F9-4B03-9D97-C724C8E8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4735545"/>
            <a:ext cx="2628900" cy="1460500"/>
          </a:xfrm>
          <a:prstGeom prst="rect">
            <a:avLst/>
          </a:prstGeom>
        </p:spPr>
      </p:pic>
      <p:pic>
        <p:nvPicPr>
          <p:cNvPr id="24" name="図 23">
            <a:extLst>
              <a:ext uri="{FF2B5EF4-FFF2-40B4-BE49-F238E27FC236}">
                <a16:creationId xmlns:a16="http://schemas.microsoft.com/office/drawing/2014/main" id="{02A0D2F1-8EFA-422B-8397-D02D925A8163}"/>
              </a:ext>
            </a:extLst>
          </p:cNvPr>
          <p:cNvPicPr>
            <a:picLocks noChangeAspect="1"/>
          </p:cNvPicPr>
          <p:nvPr/>
        </p:nvPicPr>
        <p:blipFill>
          <a:blip r:embed="rId5"/>
          <a:stretch>
            <a:fillRect/>
          </a:stretch>
        </p:blipFill>
        <p:spPr>
          <a:xfrm>
            <a:off x="4273079" y="2117998"/>
            <a:ext cx="1447874" cy="1447874"/>
          </a:xfrm>
          <a:prstGeom prst="rect">
            <a:avLst/>
          </a:prstGeom>
        </p:spPr>
      </p:pic>
      <p:pic>
        <p:nvPicPr>
          <p:cNvPr id="25" name="図 24">
            <a:extLst>
              <a:ext uri="{FF2B5EF4-FFF2-40B4-BE49-F238E27FC236}">
                <a16:creationId xmlns:a16="http://schemas.microsoft.com/office/drawing/2014/main" id="{874027C0-B142-42F1-B512-0A207844E345}"/>
              </a:ext>
            </a:extLst>
          </p:cNvPr>
          <p:cNvPicPr>
            <a:picLocks noChangeAspect="1"/>
          </p:cNvPicPr>
          <p:nvPr/>
        </p:nvPicPr>
        <p:blipFill>
          <a:blip r:embed="rId6"/>
          <a:stretch>
            <a:fillRect/>
          </a:stretch>
        </p:blipFill>
        <p:spPr>
          <a:xfrm>
            <a:off x="7411146" y="2133512"/>
            <a:ext cx="1447874" cy="1447874"/>
          </a:xfrm>
          <a:prstGeom prst="rect">
            <a:avLst/>
          </a:prstGeom>
        </p:spPr>
      </p:pic>
      <p:pic>
        <p:nvPicPr>
          <p:cNvPr id="26" name="図 25">
            <a:extLst>
              <a:ext uri="{FF2B5EF4-FFF2-40B4-BE49-F238E27FC236}">
                <a16:creationId xmlns:a16="http://schemas.microsoft.com/office/drawing/2014/main" id="{7CFE5E67-A972-47D1-B355-0EDE5DBA829E}"/>
              </a:ext>
            </a:extLst>
          </p:cNvPr>
          <p:cNvPicPr>
            <a:picLocks noChangeAspect="1"/>
          </p:cNvPicPr>
          <p:nvPr/>
        </p:nvPicPr>
        <p:blipFill>
          <a:blip r:embed="rId7"/>
          <a:stretch>
            <a:fillRect/>
          </a:stretch>
        </p:blipFill>
        <p:spPr>
          <a:xfrm>
            <a:off x="461768" y="2013601"/>
            <a:ext cx="914447" cy="914447"/>
          </a:xfrm>
          <a:prstGeom prst="rect">
            <a:avLst/>
          </a:prstGeom>
        </p:spPr>
      </p:pic>
      <p:pic>
        <p:nvPicPr>
          <p:cNvPr id="27" name="図 26">
            <a:extLst>
              <a:ext uri="{FF2B5EF4-FFF2-40B4-BE49-F238E27FC236}">
                <a16:creationId xmlns:a16="http://schemas.microsoft.com/office/drawing/2014/main" id="{013EC4DD-5A20-4FC9-A9FB-5F23BEF9D6A3}"/>
              </a:ext>
            </a:extLst>
          </p:cNvPr>
          <p:cNvPicPr>
            <a:picLocks noChangeAspect="1"/>
          </p:cNvPicPr>
          <p:nvPr/>
        </p:nvPicPr>
        <p:blipFill>
          <a:blip r:embed="rId8"/>
          <a:stretch>
            <a:fillRect/>
          </a:stretch>
        </p:blipFill>
        <p:spPr>
          <a:xfrm>
            <a:off x="454476" y="3028951"/>
            <a:ext cx="914447" cy="914447"/>
          </a:xfrm>
          <a:prstGeom prst="rect">
            <a:avLst/>
          </a:prstGeom>
        </p:spPr>
      </p:pic>
      <p:pic>
        <p:nvPicPr>
          <p:cNvPr id="28" name="図 27">
            <a:extLst>
              <a:ext uri="{FF2B5EF4-FFF2-40B4-BE49-F238E27FC236}">
                <a16:creationId xmlns:a16="http://schemas.microsoft.com/office/drawing/2014/main" id="{EAC7498F-73BD-488A-8918-D651A2DA824F}"/>
              </a:ext>
            </a:extLst>
          </p:cNvPr>
          <p:cNvPicPr>
            <a:picLocks noChangeAspect="1"/>
          </p:cNvPicPr>
          <p:nvPr/>
        </p:nvPicPr>
        <p:blipFill>
          <a:blip r:embed="rId9"/>
          <a:stretch>
            <a:fillRect/>
          </a:stretch>
        </p:blipFill>
        <p:spPr>
          <a:xfrm>
            <a:off x="461769" y="4044301"/>
            <a:ext cx="914446" cy="914446"/>
          </a:xfrm>
          <a:prstGeom prst="rect">
            <a:avLst/>
          </a:prstGeom>
        </p:spPr>
      </p:pic>
      <p:pic>
        <p:nvPicPr>
          <p:cNvPr id="29" name="図 28">
            <a:extLst>
              <a:ext uri="{FF2B5EF4-FFF2-40B4-BE49-F238E27FC236}">
                <a16:creationId xmlns:a16="http://schemas.microsoft.com/office/drawing/2014/main" id="{47275185-BA5E-4F36-8BE7-8A81F238C3C6}"/>
              </a:ext>
            </a:extLst>
          </p:cNvPr>
          <p:cNvPicPr>
            <a:picLocks noChangeAspect="1"/>
          </p:cNvPicPr>
          <p:nvPr/>
        </p:nvPicPr>
        <p:blipFill>
          <a:blip r:embed="rId10"/>
          <a:stretch>
            <a:fillRect/>
          </a:stretch>
        </p:blipFill>
        <p:spPr>
          <a:xfrm>
            <a:off x="445722" y="5059650"/>
            <a:ext cx="914446" cy="914446"/>
          </a:xfrm>
          <a:prstGeom prst="rect">
            <a:avLst/>
          </a:prstGeom>
        </p:spPr>
      </p:pic>
      <p:pic>
        <p:nvPicPr>
          <p:cNvPr id="30" name="図 29">
            <a:extLst>
              <a:ext uri="{FF2B5EF4-FFF2-40B4-BE49-F238E27FC236}">
                <a16:creationId xmlns:a16="http://schemas.microsoft.com/office/drawing/2014/main" id="{4C214278-F144-46A4-99CD-FCC22675A1C3}"/>
              </a:ext>
            </a:extLst>
          </p:cNvPr>
          <p:cNvPicPr>
            <a:picLocks noChangeAspect="1"/>
          </p:cNvPicPr>
          <p:nvPr/>
        </p:nvPicPr>
        <p:blipFill>
          <a:blip r:embed="rId11"/>
          <a:stretch>
            <a:fillRect/>
          </a:stretch>
        </p:blipFill>
        <p:spPr>
          <a:xfrm>
            <a:off x="3456000" y="4482085"/>
            <a:ext cx="3030465" cy="1379098"/>
          </a:xfrm>
          <a:prstGeom prst="rect">
            <a:avLst/>
          </a:prstGeom>
        </p:spPr>
      </p:pic>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Project</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Roboto" panose="020B0600070205080204" charset="0"/>
                <a:ea typeface="Roboto" panose="020B0600070205080204" charset="0"/>
              </a:rPr>
              <a:t>Website: </a:t>
            </a:r>
            <a:r>
              <a:rPr lang="en-US" altLang="ja-JP" dirty="0">
                <a:latin typeface="Roboto" panose="020B0600070205080204" charset="0"/>
                <a:ea typeface="Roboto" panose="020B0600070205080204" charset="0"/>
                <a:hlinkClick r:id="rId3"/>
              </a:rPr>
              <a:t>https://www.openchainproject.org/</a:t>
            </a:r>
            <a:endParaRPr lang="en-US" altLang="ja-JP" dirty="0">
              <a:latin typeface="Roboto" panose="020B0600070205080204" charset="0"/>
              <a:ea typeface="Roboto" panose="020B0600070205080204" charset="0"/>
            </a:endParaRPr>
          </a:p>
          <a:p>
            <a:pPr marL="342900" lvl="0" indent="-342900">
              <a:buFont typeface="Wingdings" pitchFamily="2" charset="2"/>
              <a:buChar char="u"/>
            </a:pPr>
            <a:r>
              <a:rPr lang="en-US" altLang="ja-JP" dirty="0"/>
              <a:t>Mailing List: </a:t>
            </a:r>
            <a:r>
              <a:rPr lang="en-US" altLang="ja-JP" dirty="0">
                <a:hlinkClick r:id="rId4"/>
              </a:rPr>
              <a:t>https://lists.openchainproject.org/g/main</a:t>
            </a:r>
            <a:endParaRPr lang="en-US" altLang="ja-JP" dirty="0"/>
          </a:p>
          <a:p>
            <a:pPr marL="1076325" lvl="0" indent="-342900">
              <a:buFont typeface="Wingdings" panose="05000000000000000000" pitchFamily="2" charset="2"/>
              <a:buChar char="ü"/>
            </a:pPr>
            <a:r>
              <a:rPr lang="en-US" altLang="ja-JP" dirty="0"/>
              <a:t>OpenChain Project Main</a:t>
            </a:r>
          </a:p>
          <a:p>
            <a:pPr marL="1076325" lvl="0" indent="-342900">
              <a:buFont typeface="Wingdings" panose="05000000000000000000" pitchFamily="2" charset="2"/>
              <a:buChar char="ü"/>
            </a:pPr>
            <a:r>
              <a:rPr lang="en-US" altLang="ja-JP" dirty="0"/>
              <a:t>Specification</a:t>
            </a:r>
          </a:p>
          <a:p>
            <a:pPr marL="342900" lvl="0" indent="-342900">
              <a:buFont typeface="Wingdings" pitchFamily="2" charset="2"/>
              <a:buChar char="u"/>
            </a:pPr>
            <a:r>
              <a:rPr lang="en-US" altLang="ja-JP" dirty="0">
                <a:latin typeface="Roboto" panose="020B0600070205080204" charset="0"/>
                <a:ea typeface="Roboto" panose="020B0600070205080204" charset="0"/>
              </a:rPr>
              <a:t>Work Team Conference Call </a:t>
            </a:r>
            <a:r>
              <a:rPr lang="en-US" altLang="ja-JP" dirty="0">
                <a:latin typeface="+mn-ea"/>
                <a:ea typeface="+mn-ea"/>
              </a:rPr>
              <a:t>(</a:t>
            </a:r>
            <a:r>
              <a:rPr lang="ja-JP" altLang="en-US" dirty="0">
                <a:latin typeface="+mn-ea"/>
                <a:ea typeface="+mn-ea"/>
              </a:rPr>
              <a:t>電話会議</a:t>
            </a:r>
            <a:r>
              <a:rPr lang="en-US" altLang="ja-JP" dirty="0">
                <a:latin typeface="+mn-ea"/>
                <a:ea typeface="+mn-ea"/>
              </a:rPr>
              <a:t>)</a:t>
            </a:r>
          </a:p>
          <a:p>
            <a:pPr marL="628650" lvl="0" indent="0">
              <a:buNone/>
            </a:pPr>
            <a:r>
              <a:rPr lang="en-US" altLang="ja-JP" dirty="0">
                <a:latin typeface="Roboto" panose="020B0600070205080204" charset="0"/>
                <a:ea typeface="Roboto" panose="020B0600070205080204" charset="0"/>
                <a:hlinkClick r:id="rId5"/>
              </a:rPr>
              <a:t>https://www.uberconference.com/room/openchainproject</a:t>
            </a:r>
            <a:endParaRPr lang="en-US" altLang="ja-JP" dirty="0">
              <a:latin typeface="Roboto" panose="020B0600070205080204" charset="0"/>
              <a:ea typeface="Roboto" panose="020B0600070205080204" charset="0"/>
            </a:endParaRPr>
          </a:p>
          <a:p>
            <a:pPr marL="1057275" indent="-342900">
              <a:buFont typeface="Wingdings" panose="05000000000000000000" pitchFamily="2" charset="2"/>
              <a:buChar char="ü"/>
            </a:pPr>
            <a:r>
              <a:rPr lang="ja-JP" altLang="en-US" dirty="0">
                <a:latin typeface="+mn-ea"/>
                <a:ea typeface="+mn-ea"/>
              </a:rPr>
              <a:t>米国西海岸時間　第１月曜日 </a:t>
            </a:r>
            <a:r>
              <a:rPr lang="en-US" altLang="ja-JP" dirty="0">
                <a:latin typeface="+mn-ea"/>
                <a:ea typeface="+mn-ea"/>
              </a:rPr>
              <a:t>9AM</a:t>
            </a:r>
          </a:p>
          <a:p>
            <a:pPr marL="1076325" indent="0">
              <a:buNone/>
            </a:pPr>
            <a:r>
              <a:rPr lang="ja-JP" altLang="en-US" dirty="0">
                <a:latin typeface="+mn-ea"/>
                <a:ea typeface="+mn-ea"/>
              </a:rPr>
              <a:t>日本時間 午前</a:t>
            </a:r>
            <a:r>
              <a:rPr lang="en-US" altLang="ja-JP" dirty="0">
                <a:latin typeface="+mn-ea"/>
                <a:ea typeface="+mn-ea"/>
              </a:rPr>
              <a:t>1</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2</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1057275" indent="-342900">
              <a:buFont typeface="Wingdings" panose="05000000000000000000" pitchFamily="2" charset="2"/>
              <a:buChar char="ü"/>
            </a:pPr>
            <a:r>
              <a:rPr lang="ja-JP" altLang="en-US" dirty="0">
                <a:latin typeface="+mn-ea"/>
                <a:ea typeface="+mn-ea"/>
              </a:rPr>
              <a:t>米国西海岸時間　第３月曜日 </a:t>
            </a:r>
            <a:r>
              <a:rPr lang="en-US" altLang="ja-JP" dirty="0">
                <a:latin typeface="+mn-ea"/>
                <a:ea typeface="+mn-ea"/>
              </a:rPr>
              <a:t>5PM</a:t>
            </a:r>
          </a:p>
          <a:p>
            <a:pPr marL="1076325" indent="0">
              <a:buNone/>
            </a:pPr>
            <a:r>
              <a:rPr lang="ja-JP" altLang="en-US" dirty="0">
                <a:latin typeface="+mn-ea"/>
                <a:ea typeface="+mn-ea"/>
              </a:rPr>
              <a:t>日本時間 午前</a:t>
            </a:r>
            <a:r>
              <a:rPr lang="en-US" altLang="ja-JP" dirty="0">
                <a:latin typeface="+mn-ea"/>
                <a:ea typeface="+mn-ea"/>
              </a:rPr>
              <a:t>9</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10</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342900" indent="-342900">
              <a:buFont typeface="Wingdings" pitchFamily="2" charset="2"/>
              <a:buChar char="u"/>
            </a:pPr>
            <a:r>
              <a:rPr lang="en-US" altLang="ja-JP" dirty="0">
                <a:latin typeface="+mn-ea"/>
                <a:ea typeface="+mn-ea"/>
              </a:rPr>
              <a:t>GitHub: </a:t>
            </a:r>
            <a:r>
              <a:rPr lang="en-US" altLang="ja-JP" dirty="0">
                <a:hlinkClick r:id="rId6"/>
              </a:rPr>
              <a:t>https://github.com/OpenChain-Project/</a:t>
            </a:r>
            <a:endParaRPr lang="en-US" altLang="ja-JP" dirty="0"/>
          </a:p>
        </p:txBody>
      </p:sp>
    </p:spTree>
    <p:extLst>
      <p:ext uri="{BB962C8B-B14F-4D97-AF65-F5344CB8AC3E}">
        <p14:creationId xmlns:p14="http://schemas.microsoft.com/office/powerpoint/2010/main" val="33344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1800" dirty="0">
                <a:latin typeface="+mn-ea"/>
                <a:ea typeface="+mn-ea"/>
              </a:rPr>
              <a:t>第</a:t>
            </a:r>
            <a:r>
              <a:rPr lang="en-US" altLang="ja-JP" sz="1800" dirty="0">
                <a:latin typeface="+mn-ea"/>
                <a:ea typeface="+mn-ea"/>
              </a:rPr>
              <a:t>1</a:t>
            </a:r>
            <a:r>
              <a:rPr lang="ja-JP" altLang="en-US" sz="1800" dirty="0">
                <a:latin typeface="+mn-ea"/>
                <a:ea typeface="+mn-ea"/>
              </a:rPr>
              <a:t>回 会合 </a:t>
            </a:r>
            <a:r>
              <a:rPr lang="en-US" altLang="ja-JP" sz="1800" dirty="0">
                <a:latin typeface="+mn-ea"/>
                <a:ea typeface="+mn-ea"/>
              </a:rPr>
              <a:t>2017/12/27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2</a:t>
            </a:r>
            <a:r>
              <a:rPr lang="ja-JP" altLang="en-US" sz="1800" dirty="0">
                <a:latin typeface="+mn-ea"/>
                <a:ea typeface="+mn-ea"/>
              </a:rPr>
              <a:t>回 会合 </a:t>
            </a:r>
            <a:r>
              <a:rPr lang="en-US" altLang="ja-JP" sz="1800" dirty="0">
                <a:latin typeface="+mn-ea"/>
                <a:ea typeface="+mn-ea"/>
              </a:rPr>
              <a:t>2018/2/22 @</a:t>
            </a:r>
            <a:r>
              <a:rPr lang="ja-JP" altLang="en-US" sz="1800" dirty="0">
                <a:latin typeface="+mn-ea"/>
                <a:ea typeface="+mn-ea"/>
              </a:rPr>
              <a:t>日立 </a:t>
            </a:r>
            <a:r>
              <a:rPr lang="en-US" altLang="ja-JP" sz="1800" dirty="0">
                <a:latin typeface="+mn-ea"/>
                <a:ea typeface="+mn-ea"/>
              </a:rPr>
              <a:t>(</a:t>
            </a:r>
            <a:r>
              <a:rPr lang="ja-JP" altLang="en-US" sz="1800" dirty="0">
                <a:latin typeface="+mn-ea"/>
                <a:ea typeface="+mn-ea"/>
              </a:rPr>
              <a:t>品川オフィス</a:t>
            </a:r>
            <a:r>
              <a:rPr lang="en-US" altLang="ja-JP" sz="1800" dirty="0">
                <a:latin typeface="+mn-ea"/>
                <a:ea typeface="+mn-ea"/>
              </a:rPr>
              <a:t>)</a:t>
            </a:r>
            <a:r>
              <a:rPr lang="ja-JP" altLang="en-US" sz="1800" dirty="0">
                <a:latin typeface="+mn-ea"/>
                <a:ea typeface="+mn-ea"/>
              </a:rPr>
              <a:t> </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3</a:t>
            </a:r>
            <a:r>
              <a:rPr lang="ja-JP" altLang="en-US" sz="1800" dirty="0">
                <a:latin typeface="+mn-ea"/>
                <a:ea typeface="+mn-ea"/>
              </a:rPr>
              <a:t>回 会合 </a:t>
            </a:r>
            <a:r>
              <a:rPr lang="en-US" altLang="ja-JP" sz="1800" dirty="0">
                <a:latin typeface="+mn-ea"/>
                <a:ea typeface="+mn-ea"/>
              </a:rPr>
              <a:t>2018/4/19 @Panasonic (Wonder Lab Osaka)</a:t>
            </a:r>
          </a:p>
          <a:p>
            <a:pPr marL="342900" indent="-342900">
              <a:buFont typeface="Wingdings" pitchFamily="2" charset="2"/>
              <a:buChar char="u"/>
            </a:pPr>
            <a:r>
              <a:rPr lang="en-US" altLang="ja-JP" sz="1800" dirty="0">
                <a:latin typeface="+mn-ea"/>
                <a:ea typeface="+mn-ea"/>
              </a:rPr>
              <a:t>Ad hoc</a:t>
            </a:r>
            <a:r>
              <a:rPr lang="ja-JP" altLang="en-US" sz="1800" dirty="0">
                <a:latin typeface="+mn-ea"/>
                <a:ea typeface="+mn-ea"/>
              </a:rPr>
              <a:t>会合 </a:t>
            </a:r>
            <a:r>
              <a:rPr lang="en-US" altLang="ja-JP" sz="1800" dirty="0">
                <a:latin typeface="+mn-ea"/>
                <a:ea typeface="+mn-ea"/>
              </a:rPr>
              <a:t>2018/6/8</a:t>
            </a:r>
            <a:r>
              <a:rPr lang="en-US" altLang="ja-JP" sz="1800" dirty="0">
                <a:latin typeface="+mn-ea"/>
              </a:rPr>
              <a:t>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4</a:t>
            </a:r>
            <a:r>
              <a:rPr lang="ja-JP" altLang="en-US" sz="1800" dirty="0">
                <a:latin typeface="+mn-ea"/>
                <a:ea typeface="+mn-ea"/>
              </a:rPr>
              <a:t>回 会合 </a:t>
            </a:r>
            <a:r>
              <a:rPr lang="en-US" altLang="ja-JP" sz="1800" dirty="0">
                <a:latin typeface="+mn-ea"/>
                <a:ea typeface="+mn-ea"/>
              </a:rPr>
              <a:t>2018/6/13</a:t>
            </a:r>
            <a:r>
              <a:rPr lang="en-US" altLang="ja-JP" sz="1800" dirty="0">
                <a:latin typeface="+mn-ea"/>
              </a:rPr>
              <a:t> @</a:t>
            </a:r>
            <a:r>
              <a:rPr lang="ja-JP" altLang="en-US" sz="1800" dirty="0">
                <a:latin typeface="+mn-ea"/>
                <a:ea typeface="+mn-ea"/>
              </a:rPr>
              <a:t>トヨタ自動車名古屋オフィス</a:t>
            </a:r>
            <a:endParaRPr lang="en-US" altLang="ja-JP" sz="1800" dirty="0">
              <a:latin typeface="+mn-ea"/>
              <a:ea typeface="+mn-ea"/>
            </a:endParaRPr>
          </a:p>
          <a:p>
            <a:pPr marL="342900" indent="-342900">
              <a:buFont typeface="Wingdings" pitchFamily="2" charset="2"/>
              <a:buChar char="u"/>
            </a:pPr>
            <a:r>
              <a:rPr lang="zh-TW" altLang="en-US" sz="1800" dirty="0">
                <a:latin typeface="ＭＳ Ｐゴシック" panose="020B0600070205080204" pitchFamily="50" charset="-128"/>
                <a:ea typeface="ＭＳ Ｐゴシック" panose="020B0600070205080204" pitchFamily="50" charset="-128"/>
              </a:rPr>
              <a:t>第</a:t>
            </a:r>
            <a:r>
              <a:rPr lang="en-US" altLang="zh-TW" sz="1800" dirty="0">
                <a:latin typeface="ＭＳ Ｐゴシック" panose="020B0600070205080204" pitchFamily="50" charset="-128"/>
                <a:ea typeface="ＭＳ Ｐゴシック" panose="020B0600070205080204" pitchFamily="50" charset="-128"/>
              </a:rPr>
              <a:t>5</a:t>
            </a:r>
            <a:r>
              <a:rPr lang="zh-TW" altLang="en-US" sz="1800" dirty="0">
                <a:latin typeface="ＭＳ Ｐゴシック" panose="020B0600070205080204" pitchFamily="50" charset="-128"/>
                <a:ea typeface="ＭＳ Ｐゴシック" panose="020B0600070205080204" pitchFamily="50" charset="-128"/>
              </a:rPr>
              <a:t>回 会合 </a:t>
            </a:r>
            <a:r>
              <a:rPr lang="en-US" altLang="zh-TW" sz="1800" dirty="0">
                <a:latin typeface="ＭＳ Ｐゴシック" panose="020B0600070205080204" pitchFamily="50" charset="-128"/>
                <a:ea typeface="ＭＳ Ｐゴシック" panose="020B0600070205080204" pitchFamily="50" charset="-128"/>
              </a:rPr>
              <a:t>2018/8/31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富士通川崎工場</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6</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2018/10/31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東芝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ラゾーナ川崎東芝ビル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1800" dirty="0">
                <a:latin typeface="+mn-ea"/>
              </a:rPr>
              <a:t>Ad hoc</a:t>
            </a:r>
            <a:r>
              <a:rPr lang="ja-JP" altLang="en-US" sz="1800" dirty="0">
                <a:latin typeface="ＭＳ Ｐゴシック" panose="020B0600070205080204" pitchFamily="50" charset="-128"/>
                <a:ea typeface="ＭＳ Ｐゴシック" panose="020B0600070205080204" pitchFamily="50" charset="-128"/>
              </a:rPr>
              <a:t>会合 </a:t>
            </a:r>
            <a:r>
              <a:rPr lang="en-US" altLang="ja-JP" sz="1800" dirty="0">
                <a:latin typeface="ＭＳ Ｐゴシック" panose="020B0600070205080204" pitchFamily="50" charset="-128"/>
                <a:ea typeface="ＭＳ Ｐゴシック" panose="020B0600070205080204" pitchFamily="50" charset="-128"/>
              </a:rPr>
              <a:t>2018/11/20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7</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2018/12/5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8</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2019/2/28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三菱電機 本社</a:t>
            </a:r>
            <a:endParaRPr lang="en-US" altLang="zh-TW"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9</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2019/4/18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1800" dirty="0">
                <a:latin typeface="+mn-ea"/>
              </a:rPr>
              <a:t>Ad hoc</a:t>
            </a:r>
            <a:r>
              <a:rPr lang="ja-JP" altLang="en-US" sz="1800" dirty="0">
                <a:latin typeface="ＭＳ Ｐゴシック" panose="020B0600070205080204" pitchFamily="50" charset="-128"/>
                <a:ea typeface="ＭＳ Ｐゴシック" panose="020B0600070205080204" pitchFamily="50" charset="-128"/>
              </a:rPr>
              <a:t>会合 </a:t>
            </a:r>
            <a:r>
              <a:rPr lang="en-US" altLang="ja-JP" sz="1800" dirty="0">
                <a:latin typeface="ＭＳ Ｐゴシック" panose="020B0600070205080204" pitchFamily="50" charset="-128"/>
                <a:ea typeface="ＭＳ Ｐゴシック" panose="020B0600070205080204" pitchFamily="50" charset="-128"/>
              </a:rPr>
              <a:t>2019/6/19 </a:t>
            </a:r>
            <a:r>
              <a:rPr lang="en-US" altLang="ja-JP" sz="1800" dirty="0">
                <a:latin typeface="+mn-ea"/>
              </a:rPr>
              <a:t>@</a:t>
            </a:r>
            <a:r>
              <a:rPr lang="en-US" altLang="ja-JP" sz="1800" dirty="0" err="1">
                <a:latin typeface="ＭＳ Ｐゴシック" panose="020B0600070205080204" pitchFamily="50" charset="-128"/>
                <a:ea typeface="ＭＳ Ｐゴシック" panose="020B0600070205080204" pitchFamily="50" charset="-128"/>
              </a:rPr>
              <a:t>DeNA</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10</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2019/7/16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蒲田ソリューションスクエア</a:t>
            </a:r>
            <a:r>
              <a:rPr lang="en-US" altLang="ja-JP" sz="1800" dirty="0">
                <a:latin typeface="ＭＳ Ｐゴシック" panose="020B0600070205080204" pitchFamily="50" charset="-128"/>
                <a:ea typeface="ＭＳ Ｐゴシック" panose="020B0600070205080204" pitchFamily="50" charset="-128"/>
              </a:rPr>
              <a:t>)</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11</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2019/9/19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オリンパス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技術開発センター宇津木</a:t>
            </a:r>
            <a:r>
              <a:rPr lang="en-US" altLang="ja-JP" sz="1800" dirty="0">
                <a:latin typeface="ＭＳ Ｐゴシック" panose="020B0600070205080204" pitchFamily="50" charset="-128"/>
                <a:ea typeface="ＭＳ Ｐゴシック" panose="020B0600070205080204" pitchFamily="50" charset="-128"/>
              </a:rPr>
              <a:t>)</a:t>
            </a:r>
          </a:p>
          <a:p>
            <a:pPr marL="0" indent="0">
              <a:buNone/>
            </a:pPr>
            <a:r>
              <a:rPr lang="en-US" altLang="ja-JP" sz="1800" dirty="0">
                <a:hlinkClick r:id="rId3"/>
              </a:rPr>
              <a:t>https://wiki.linuxfoundation.org/openchain/openchain-japanese-working-group</a:t>
            </a:r>
            <a:endParaRPr lang="en-US" altLang="ja-JP" sz="1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3904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OpenChain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Mailing List</a:t>
            </a:r>
            <a:endParaRPr lang="en-US" sz="4000" b="0" i="0" u="none" strike="noStrike" cap="none" dirty="0">
              <a:solidFill>
                <a:srgbClr val="D2533C"/>
              </a:solidFill>
              <a:latin typeface="+mj-ea"/>
              <a:ea typeface="+mj-ea"/>
              <a:cs typeface="Roboto"/>
              <a:sym typeface="Roboto"/>
            </a:endParaRPr>
          </a:p>
        </p:txBody>
      </p:sp>
      <p:graphicFrame>
        <p:nvGraphicFramePr>
          <p:cNvPr id="9" name="グラフ 8">
            <a:extLst>
              <a:ext uri="{FF2B5EF4-FFF2-40B4-BE49-F238E27FC236}">
                <a16:creationId xmlns:a16="http://schemas.microsoft.com/office/drawing/2014/main" id="{971254E8-E76F-4D57-9366-2785CD723245}"/>
              </a:ext>
            </a:extLst>
          </p:cNvPr>
          <p:cNvGraphicFramePr>
            <a:graphicFrameLocks/>
          </p:cNvGraphicFramePr>
          <p:nvPr/>
        </p:nvGraphicFramePr>
        <p:xfrm>
          <a:off x="1280592" y="1689550"/>
          <a:ext cx="7158038"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601072" y="2564904"/>
            <a:ext cx="2525050" cy="338554"/>
          </a:xfrm>
          <a:prstGeom prst="rect">
            <a:avLst/>
          </a:prstGeom>
          <a:noFill/>
        </p:spPr>
        <p:txBody>
          <a:bodyPr wrap="none" rtlCol="0">
            <a:spAutoFit/>
          </a:bodyPr>
          <a:lstStyle/>
          <a:p>
            <a:r>
              <a:rPr kumimoji="1" lang="en-US" altLang="ja-JP" sz="1600" dirty="0">
                <a:latin typeface="+mn-ea"/>
                <a:ea typeface="+mn-ea"/>
              </a:rPr>
              <a:t>11</a:t>
            </a:r>
            <a:r>
              <a:rPr kumimoji="1" lang="ja-JP" altLang="en-US" sz="1600" dirty="0">
                <a:latin typeface="+mn-ea"/>
                <a:ea typeface="+mn-ea"/>
              </a:rPr>
              <a:t>月</a:t>
            </a:r>
            <a:r>
              <a:rPr kumimoji="1" lang="en-US" altLang="ja-JP" sz="1600" dirty="0">
                <a:latin typeface="+mn-ea"/>
                <a:ea typeface="+mn-ea"/>
              </a:rPr>
              <a:t>19</a:t>
            </a:r>
            <a:r>
              <a:rPr kumimoji="1" lang="ja-JP" altLang="en-US" sz="1600" dirty="0">
                <a:latin typeface="+mn-ea"/>
                <a:ea typeface="+mn-ea"/>
              </a:rPr>
              <a:t>日時点で</a:t>
            </a:r>
            <a:r>
              <a:rPr kumimoji="1" lang="en-US" altLang="ja-JP" sz="1600" dirty="0">
                <a:latin typeface="+mn-ea"/>
                <a:ea typeface="+mn-ea"/>
              </a:rPr>
              <a:t>175</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Japan WG</a:t>
            </a:r>
            <a:r>
              <a:rPr lang="ja-JP" altLang="en-US" dirty="0">
                <a:solidFill>
                  <a:srgbClr val="D2533C"/>
                </a:solidFill>
                <a:latin typeface="+mj-ea"/>
                <a:ea typeface="+mj-ea"/>
              </a:rPr>
              <a:t> </a:t>
            </a:r>
            <a:r>
              <a:rPr lang="en-US" altLang="ja-JP" dirty="0">
                <a:solidFill>
                  <a:srgbClr val="D2533C"/>
                </a:solidFill>
                <a:latin typeface="+mj-ea"/>
                <a:ea typeface="+mj-ea"/>
              </a:rPr>
              <a:t>ML &amp; Slack</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indent="-342900">
              <a:buFont typeface="Wingdings" pitchFamily="2" charset="2"/>
              <a:buChar char="u"/>
            </a:pPr>
            <a:r>
              <a:rPr lang="en-US" altLang="ja-JP" dirty="0">
                <a:latin typeface="+mn-ea"/>
                <a:ea typeface="+mn-ea"/>
              </a:rPr>
              <a:t>2019/10/30</a:t>
            </a:r>
            <a:r>
              <a:rPr lang="ja-JP" altLang="en-US" dirty="0">
                <a:latin typeface="+mn-ea"/>
                <a:ea typeface="+mn-ea"/>
              </a:rPr>
              <a:t>以降、メーリングリストの参加方法が変わりました</a:t>
            </a:r>
            <a:endParaRPr lang="en-US" altLang="ja-JP" dirty="0"/>
          </a:p>
          <a:p>
            <a:pPr marL="542925" indent="0">
              <a:buNone/>
            </a:pPr>
            <a:r>
              <a:rPr lang="ja-JP" altLang="en-US" sz="2000" dirty="0">
                <a:latin typeface="+mn-ea"/>
                <a:ea typeface="+mn-ea"/>
              </a:rPr>
              <a:t>各メーリングリストに参加するには、それぞれ下記のアドレスにメールを送信してください。本文の記載は不要です。</a:t>
            </a:r>
            <a:endParaRPr lang="en-US" altLang="ja-JP" sz="2000" dirty="0">
              <a:latin typeface="+mn-ea"/>
              <a:ea typeface="+mn-ea"/>
            </a:endParaRPr>
          </a:p>
          <a:p>
            <a:pPr marL="714375" indent="-266700">
              <a:buFont typeface="Wingdings" panose="05000000000000000000" pitchFamily="2" charset="2"/>
              <a:buChar char="ü"/>
            </a:pPr>
            <a:r>
              <a:rPr lang="en-US" altLang="ja-JP" dirty="0">
                <a:latin typeface="+mn-ea"/>
                <a:ea typeface="+mn-ea"/>
              </a:rPr>
              <a:t>OpenChain Japan WG ML: </a:t>
            </a:r>
          </a:p>
          <a:p>
            <a:pPr marL="990600" indent="0">
              <a:buNone/>
            </a:pPr>
            <a:r>
              <a:rPr lang="en-US" altLang="ja-JP" dirty="0">
                <a:latin typeface="+mn-ea"/>
                <a:ea typeface="+mn-ea"/>
                <a:hlinkClick r:id="rId3"/>
              </a:rPr>
              <a:t>japan-wg+subscribe@lists.openchainproject.org</a:t>
            </a:r>
            <a:endParaRPr lang="en-US" altLang="ja-JP" dirty="0">
              <a:latin typeface="+mn-ea"/>
              <a:ea typeface="+mn-ea"/>
            </a:endParaRPr>
          </a:p>
          <a:p>
            <a:pPr marL="714375" indent="-266700">
              <a:buFont typeface="Wingdings" panose="05000000000000000000" pitchFamily="2" charset="2"/>
              <a:buChar char="ü"/>
            </a:pPr>
            <a:r>
              <a:rPr lang="ja-JP" altLang="en-US" dirty="0">
                <a:latin typeface="+mn-ea"/>
                <a:ea typeface="+mn-ea"/>
              </a:rPr>
              <a:t>ライセンス情報 </a:t>
            </a:r>
            <a:r>
              <a:rPr lang="en-US" altLang="ja-JP" dirty="0">
                <a:latin typeface="+mn-ea"/>
                <a:ea typeface="+mn-ea"/>
              </a:rPr>
              <a:t>SWG ML: </a:t>
            </a:r>
          </a:p>
          <a:p>
            <a:pPr marL="990600" indent="0">
              <a:buNone/>
            </a:pPr>
            <a:r>
              <a:rPr lang="en-US" altLang="ja-JP" dirty="0">
                <a:latin typeface="+mn-ea"/>
                <a:ea typeface="+mn-ea"/>
                <a:hlinkClick r:id="rId4"/>
              </a:rPr>
              <a:t>japan-sg-licensing+subscribe@lists.openchainproject.org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Planning SWG ML: </a:t>
            </a:r>
          </a:p>
          <a:p>
            <a:pPr marL="990600" indent="0">
              <a:buNone/>
            </a:pPr>
            <a:r>
              <a:rPr lang="en-US" altLang="ja-JP" dirty="0">
                <a:latin typeface="+mn-ea"/>
                <a:ea typeface="+mn-ea"/>
                <a:hlinkClick r:id="rId5"/>
              </a:rPr>
              <a:t>japan-sg-planning+subscribe@lists.openchainproject.org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Tooling SWG ML: </a:t>
            </a:r>
          </a:p>
          <a:p>
            <a:pPr marL="990600" indent="0">
              <a:buNone/>
            </a:pPr>
            <a:r>
              <a:rPr lang="en-US" altLang="ja-JP" dirty="0">
                <a:latin typeface="+mn-ea"/>
                <a:ea typeface="+mn-ea"/>
                <a:hlinkClick r:id="rId6"/>
              </a:rPr>
              <a:t>japan-sg-tooling+subscribe@lists.openchainproject.org</a:t>
            </a:r>
            <a:endParaRPr lang="en-US" altLang="ja-JP" dirty="0">
              <a:latin typeface="+mn-ea"/>
              <a:ea typeface="+mn-ea"/>
            </a:endParaRPr>
          </a:p>
          <a:p>
            <a:pPr marL="428625" indent="-342900">
              <a:buFont typeface="Wingdings" panose="05000000000000000000" pitchFamily="2" charset="2"/>
              <a:buChar char="u"/>
            </a:pPr>
            <a:r>
              <a:rPr lang="en-US" altLang="ja-JP" dirty="0">
                <a:latin typeface="+mn-ea"/>
              </a:rPr>
              <a:t>Slack: https://openchain-japanwg.slack.com/</a:t>
            </a:r>
          </a:p>
        </p:txBody>
      </p:sp>
    </p:spTree>
    <p:extLst>
      <p:ext uri="{BB962C8B-B14F-4D97-AF65-F5344CB8AC3E}">
        <p14:creationId xmlns:p14="http://schemas.microsoft.com/office/powerpoint/2010/main" val="199050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青木、浅羽、阿部、今田、遠藤、大内、大崎、大和田、加藤、小泉、小保田、島、忍頂寺、山本、米嶋、渡邊</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10/18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12</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rPr>
              <a:t>並行セッションに関する議論</a:t>
            </a:r>
            <a:endParaRPr lang="en-US" altLang="ja-JP" sz="1950" dirty="0">
              <a:solidFill>
                <a:prstClr val="black"/>
              </a:solidFill>
              <a:latin typeface="Calibri"/>
            </a:endParaRPr>
          </a:p>
          <a:p>
            <a:pPr marL="928688" lvl="2" indent="-185738" defTabSz="742950">
              <a:defRPr/>
            </a:pPr>
            <a:r>
              <a:rPr lang="en-US" altLang="ja-JP" sz="1950" dirty="0">
                <a:solidFill>
                  <a:prstClr val="black"/>
                </a:solidFill>
                <a:latin typeface="Calibri"/>
              </a:rPr>
              <a:t>Lightning</a:t>
            </a:r>
            <a:r>
              <a:rPr lang="ja-JP" altLang="en-US" sz="1950" dirty="0">
                <a:solidFill>
                  <a:prstClr val="black"/>
                </a:solidFill>
                <a:latin typeface="Calibri"/>
              </a:rPr>
              <a:t> </a:t>
            </a:r>
            <a:r>
              <a:rPr lang="en-US" altLang="ja-JP" sz="1950" dirty="0">
                <a:solidFill>
                  <a:prstClr val="black"/>
                </a:solidFill>
                <a:latin typeface="Calibri"/>
              </a:rPr>
              <a:t>Talk</a:t>
            </a:r>
            <a:r>
              <a:rPr lang="ja-JP" altLang="en-US" sz="1950" dirty="0">
                <a:solidFill>
                  <a:prstClr val="black"/>
                </a:solidFill>
                <a:latin typeface="Calibri"/>
              </a:rPr>
              <a:t>に関する議論</a:t>
            </a:r>
            <a:endParaRPr lang="en-US" altLang="ja-JP" sz="1950" dirty="0">
              <a:solidFill>
                <a:prstClr val="black"/>
              </a:solidFill>
              <a:latin typeface="Calibri"/>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fontScale="90000"/>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kumimoji="1"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28</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CC0-1.0</a:t>
            </a:r>
            <a:r>
              <a:rPr lang="ja-JP" altLang="en-US"/>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261602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1582044"/>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a:xfrm>
            <a:off x="495301" y="2656657"/>
            <a:ext cx="9210227" cy="3508647"/>
          </a:xfrm>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8/19</a:t>
            </a:r>
            <a:r>
              <a:rPr kumimoji="1"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9/?</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プランニング</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SWG(9/2@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富士通</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JapanWG</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(9/19)</a:t>
            </a:r>
            <a:r>
              <a:rPr lang="ja-JP" altLang="en-US" dirty="0" err="1">
                <a:latin typeface="メイリオ" panose="020B0604030504040204" pitchFamily="50" charset="-128"/>
                <a:ea typeface="メイリオ" panose="020B0604030504040204" pitchFamily="50" charset="-128"/>
                <a:cs typeface="メイリオ" panose="020B0604030504040204" pitchFamily="50" charset="-128"/>
              </a:rPr>
              <a:t>での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紹介、レビュー</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タイトル 1"/>
          <p:cNvSpPr txBox="1">
            <a:spLocks/>
          </p:cNvSpPr>
          <p:nvPr/>
        </p:nvSpPr>
        <p:spPr>
          <a:xfrm>
            <a:off x="647701" y="685801"/>
            <a:ext cx="8915399" cy="9905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役割向け教育資料 </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6299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605409"/>
            <a:ext cx="8915399" cy="1887487"/>
          </a:xfrm>
          <a:prstGeom prst="rect">
            <a:avLst/>
          </a:prstGeom>
          <a:noFill/>
          <a:ln>
            <a:noFill/>
          </a:ln>
        </p:spPr>
        <p:txBody>
          <a:bodyPr lIns="91425" tIns="45700" rIns="91425" bIns="45700" anchor="ctr" anchorCtr="0">
            <a:noAutofit/>
          </a:bodyPr>
          <a:lstStyle/>
          <a:p>
            <a:pPr>
              <a:buSzPct val="25000"/>
            </a:pPr>
            <a: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36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844824"/>
            <a:ext cx="8904436" cy="4824536"/>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a:t>
            </a:r>
            <a:b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記載は必須</a:t>
            </a:r>
          </a:p>
          <a:p>
            <a:pPr marL="514350" lvl="0" indent="-242888">
              <a:spcBef>
                <a:spcPts val="0"/>
              </a:spcBef>
              <a:buFont typeface="+mj-lt"/>
              <a:buAutoNum type="romanLcPeriod"/>
            </a:pP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カリキュラムの具体化を考慮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コンプライアンスプログラム･ﾊﾞｰｼﾞｮﾝはカリキュラムの</a:t>
            </a:r>
            <a:br>
              <a:rPr lang="en-US" altLang="ja-JP"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補足資料の位置付け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sz="1400"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共通教育資料のコンプライアンスプログラム･ﾊﾞｰｼﾞｮﾝの内容</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の提案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の一部内容は概略的に、説明する方向で詳細化を検討</a:t>
            </a:r>
            <a:endParaRPr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sz="1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38659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16496" y="854225"/>
            <a:ext cx="9210227" cy="1062607"/>
          </a:xfrm>
          <a:prstGeom prst="rect">
            <a:avLst/>
          </a:prstGeom>
          <a:noFill/>
          <a:ln>
            <a:noFill/>
          </a:ln>
        </p:spPr>
        <p:txBody>
          <a:bodyPr lIns="91425" tIns="45700" rIns="91425" bIns="45700" anchor="ctr" anchorCtr="0">
            <a:noAutofit/>
          </a:bodyPr>
          <a:lstStyle/>
          <a:p>
            <a:pPr marL="447675" indent="-447675">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コンプライアンスプログラム･ﾊﾞｰｼﾞｮﾝ</a:t>
            </a:r>
            <a:br>
              <a:rPr lang="en-US" altLang="ja-JP"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36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の案作成と日程</a:t>
            </a:r>
            <a:endParaRPr lang="en-US" sz="36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2076400"/>
            <a:ext cx="9120459" cy="4088904"/>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事例分析から、下記章立てで作成開始</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知的財産権</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活用</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出典･参考情報</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案作成の検討を通して、下記章立てに変更</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先ず、日本語版の第１次案を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11</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月の</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OSS EU</a:t>
            </a:r>
            <a:r>
              <a:rPr lang="ja-JP" altLang="en-US" b="0" i="0" u="none" strike="noStrike" cap="none" dirty="0" err="1">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にて</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英語版の第１次案を</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GitHub</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にアップ予定</a:t>
            </a:r>
            <a:endParaRPr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Tree>
    <p:extLst>
      <p:ext uri="{BB962C8B-B14F-4D97-AF65-F5344CB8AC3E}">
        <p14:creationId xmlns:p14="http://schemas.microsoft.com/office/powerpoint/2010/main" val="3169275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endParaRPr kumimoji="1" lang="en-US" altLang="ja-JP" dirty="0">
              <a:solidFill>
                <a:schemeClr val="tx1"/>
              </a:solidFill>
            </a:endParaRPr>
          </a:p>
          <a:p>
            <a:r>
              <a:rPr kumimoji="1" lang="ja-JP" altLang="en-US" dirty="0">
                <a:solidFill>
                  <a:srgbClr val="C00000"/>
                </a:solidFill>
              </a:rPr>
              <a:t>→ 次版</a:t>
            </a:r>
            <a:r>
              <a:rPr kumimoji="1" lang="en-US" altLang="ja-JP" dirty="0">
                <a:solidFill>
                  <a:srgbClr val="C00000"/>
                </a:solidFill>
              </a:rPr>
              <a:t>SPDX</a:t>
            </a:r>
            <a:r>
              <a:rPr kumimoji="1" lang="ja-JP" altLang="en-US" dirty="0">
                <a:solidFill>
                  <a:srgbClr val="C00000"/>
                </a:solidFill>
              </a:rPr>
              <a:t>定義</a:t>
            </a:r>
            <a:r>
              <a:rPr kumimoji="1" lang="en-US" altLang="ja-JP" dirty="0">
                <a:solidFill>
                  <a:srgbClr val="C00000"/>
                </a:solidFill>
              </a:rPr>
              <a:t>(v2.2)</a:t>
            </a:r>
            <a:r>
              <a:rPr kumimoji="1" lang="ja-JP" altLang="en-US" dirty="0">
                <a:solidFill>
                  <a:srgbClr val="C00000"/>
                </a:solidFill>
              </a:rPr>
              <a:t>での正式採用に向け</a:t>
            </a:r>
            <a:r>
              <a:rPr kumimoji="1" lang="en-US" altLang="ja-JP" dirty="0">
                <a:solidFill>
                  <a:srgbClr val="C00000"/>
                </a:solidFill>
              </a:rPr>
              <a:t>pull request</a:t>
            </a:r>
            <a:r>
              <a:rPr kumimoji="1" lang="ja-JP" altLang="en-US" dirty="0">
                <a:solidFill>
                  <a:srgbClr val="C00000"/>
                </a:solidFill>
              </a:rPr>
              <a:t>を発行</a:t>
            </a:r>
            <a:endParaRPr kumimoji="1" lang="en-US" altLang="ja-JP" dirty="0">
              <a:solidFill>
                <a:srgbClr val="C00000"/>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での実用開始、対外アナウンスを依頼する策を検討中</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28</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ML</a:t>
            </a:r>
            <a:r>
              <a:rPr lang="ja-JP" altLang="en-US" dirty="0">
                <a:latin typeface="+mn-ea"/>
                <a:ea typeface="+mn-ea"/>
              </a:rPr>
              <a:t>、電話会議、ワークショップ等、誰でも参加できる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1656</Words>
  <Application>Microsoft Office PowerPoint</Application>
  <PresentationFormat>A4 210 x 297 mm</PresentationFormat>
  <Paragraphs>350</Paragraphs>
  <Slides>28</Slides>
  <Notes>23</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28</vt:i4>
      </vt:variant>
    </vt:vector>
  </HeadingPairs>
  <TitlesOfParts>
    <vt:vector size="42" baseType="lpstr">
      <vt:lpstr>Arial</vt:lpstr>
      <vt:lpstr>Calibri</vt:lpstr>
      <vt:lpstr>Roboto Condensed</vt:lpstr>
      <vt:lpstr>メイリオ</vt:lpstr>
      <vt:lpstr>Wingdings</vt:lpstr>
      <vt:lpstr>Segoe UI Symbol</vt:lpstr>
      <vt:lpstr>Roboto</vt:lpstr>
      <vt:lpstr>Tahoma</vt:lpstr>
      <vt:lpstr>segoe ui</vt:lpstr>
      <vt:lpstr>Meiryo UI</vt:lpstr>
      <vt:lpstr>segoe ui</vt:lpstr>
      <vt:lpstr>HG丸ｺﾞｼｯｸM-PRO</vt:lpstr>
      <vt:lpstr>ＭＳ Ｐゴシック</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Leaders of OpenChain Project</vt:lpstr>
      <vt:lpstr>OpenChain Project</vt:lpstr>
      <vt:lpstr>OpenChain Japan Work Group</vt:lpstr>
      <vt:lpstr>OpenChain Japan WG設立</vt:lpstr>
      <vt:lpstr>Japan WG 会合</vt:lpstr>
      <vt:lpstr>サブグループ活動 / SWG</vt:lpstr>
      <vt:lpstr>OpenChain Japan WG Mailing List</vt:lpstr>
      <vt:lpstr>OpenChain Japan WG ML &amp; Slack</vt:lpstr>
      <vt:lpstr>OpenChain Japan Sub Work Group</vt:lpstr>
      <vt:lpstr>PowerPoint プレゼンテーション</vt:lpstr>
      <vt:lpstr>FAQ作成SWG</vt:lpstr>
      <vt:lpstr>PowerPoint プレゼンテーション</vt:lpstr>
      <vt:lpstr>PowerPoint プレゼンテーション</vt:lpstr>
      <vt:lpstr>1.活動概要</vt:lpstr>
      <vt:lpstr>2. ４社の事例の分析と提案 </vt:lpstr>
      <vt:lpstr>3.コンプライアンスプログラム･ﾊﾞｰｼﾞｮﾝ の案作成と日程</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2019-11-27T02:18:46Z</dcterms:modified>
  <cp:category/>
</cp:coreProperties>
</file>